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868" r:id="rId4"/>
    <p:sldId id="259" r:id="rId5"/>
    <p:sldId id="260" r:id="rId6"/>
    <p:sldId id="261" r:id="rId7"/>
    <p:sldId id="262" r:id="rId8"/>
    <p:sldId id="755" r:id="rId9"/>
    <p:sldId id="849" r:id="rId10"/>
    <p:sldId id="859" r:id="rId11"/>
    <p:sldId id="805" r:id="rId12"/>
    <p:sldId id="860" r:id="rId13"/>
    <p:sldId id="853" r:id="rId14"/>
    <p:sldId id="861" r:id="rId15"/>
    <p:sldId id="862" r:id="rId16"/>
    <p:sldId id="863" r:id="rId17"/>
    <p:sldId id="864" r:id="rId18"/>
    <p:sldId id="865" r:id="rId19"/>
    <p:sldId id="866" r:id="rId20"/>
    <p:sldId id="854" r:id="rId21"/>
    <p:sldId id="867" r:id="rId22"/>
    <p:sldId id="407" r:id="rId23"/>
    <p:sldId id="417" r:id="rId24"/>
    <p:sldId id="281" r:id="rId25"/>
    <p:sldId id="275" r:id="rId26"/>
    <p:sldId id="276" r:id="rId27"/>
    <p:sldId id="277" r:id="rId28"/>
    <p:sldId id="278" r:id="rId29"/>
    <p:sldId id="283" r:id="rId30"/>
    <p:sldId id="284" r:id="rId31"/>
    <p:sldId id="309" r:id="rId32"/>
    <p:sldId id="310" r:id="rId33"/>
    <p:sldId id="288" r:id="rId34"/>
    <p:sldId id="289" r:id="rId35"/>
    <p:sldId id="581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304800"/>
            <a:ext cx="8039100" cy="756226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Firman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Allah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SWT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</a:t>
            </a:r>
            <a:endParaRPr lang="es-ES" sz="20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surah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Al-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Anbia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’ </a:t>
            </a:r>
            <a:r>
              <a:rPr lang="es-ES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ayat</a:t>
            </a:r>
            <a:r>
              <a:rPr lang="es-ES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90 :</a:t>
            </a:r>
            <a:endParaRPr lang="en-U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151055"/>
            <a:ext cx="8191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berlumba-lumba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mengerjakan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kebaikan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berdoa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penuh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harapan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terus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takut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pula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khusyuk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kami.”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5" y="1219200"/>
            <a:ext cx="7540129" cy="29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600200" y="381000"/>
            <a:ext cx="6248400" cy="6858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Keterangan Ayat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8077199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Perlumbaan </a:t>
            </a:r>
            <a:r>
              <a:rPr lang="pt-B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sini membawa maksud perlumbaan melakukan ketaatan dan amal soleh yang berterusan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76650" y="3278326"/>
            <a:ext cx="914400" cy="845127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4191000"/>
            <a:ext cx="52578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 kebaikan </a:t>
            </a:r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perlu direbut dan diusahakan dengan bersungguh-sungguh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420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48200" y="381000"/>
            <a:ext cx="3352800" cy="12142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 </a:t>
            </a:r>
            <a:r>
              <a:rPr lang="fi-FI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selalu diuji oleh Allah SWT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715000" y="1747652"/>
            <a:ext cx="914400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733800" y="609600"/>
            <a:ext cx="914400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28600" y="381000"/>
            <a:ext cx="3733800" cy="1143000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Kehidupan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Seharian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2590800"/>
            <a:ext cx="5410200" cy="1219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Samada  </a:t>
            </a:r>
            <a:r>
              <a:rPr lang="sv-SE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melalui kesenangan hidup ataupun musibah tertentu</a:t>
            </a:r>
            <a:endParaRPr lang="en-US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5195458"/>
            <a:ext cx="7696200" cy="120534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Merebaknya </a:t>
            </a:r>
            <a:r>
              <a:rPr lang="sv-SE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wabak COVID-19 yang masih dihadapi di seluruh dunia sehingga sekarang </a:t>
            </a:r>
            <a:r>
              <a:rPr lang="sv-SE" sz="28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endParaRPr lang="en-US" sz="2800" b="1" dirty="0">
              <a:ln w="1905"/>
              <a:solidFill>
                <a:srgbClr val="204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206834" y="3978234"/>
            <a:ext cx="882732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3276600" y="4760521"/>
            <a:ext cx="2667000" cy="5715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CONTOH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93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655" y="533400"/>
            <a:ext cx="3352800" cy="19762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 </a:t>
            </a:r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memperolehi </a:t>
            </a:r>
            <a:r>
              <a:rPr lang="fi-FI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kejayaan atau kesenangan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10000" y="4610100"/>
            <a:ext cx="914400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610100" y="950026"/>
            <a:ext cx="3733800" cy="12597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Wajib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bersyukur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8655" y="3810000"/>
            <a:ext cx="3491345" cy="22098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sv-SE" sz="28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pabila ditimpa </a:t>
            </a:r>
            <a:r>
              <a:rPr lang="sv-SE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 musibah atau masalah</a:t>
            </a:r>
            <a:endParaRPr lang="en-US" sz="2800" b="1" dirty="0">
              <a:ln w="1905"/>
              <a:solidFill>
                <a:srgbClr val="204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657600" y="1295400"/>
            <a:ext cx="914400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648200" y="4226626"/>
            <a:ext cx="3733800" cy="12597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Wajib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bersabar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dan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redha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1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304800"/>
            <a:ext cx="8039100" cy="756226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Firman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Allah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SWT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</a:t>
            </a:r>
            <a:endParaRPr lang="es-ES" sz="20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surah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Ali-Imran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s-ES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ayat</a:t>
            </a:r>
            <a:r>
              <a:rPr lang="es-ES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139 :</a:t>
            </a:r>
            <a:endParaRPr lang="en-U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151055"/>
            <a:ext cx="8191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kau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bersikap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lemah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bersedih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padahal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kamulah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paling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tinggi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darjatnya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."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" y="1524000"/>
            <a:ext cx="8393499" cy="22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990600" y="381000"/>
            <a:ext cx="7391400" cy="6858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Hasan Al-Basri pernah berkata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8077199" cy="23083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‘Sekiranya kita ingin mengetahui kedudukan kita di sisi Allah SWT, maka lihatlah bagaimana kita mengutamakan Allah dalam kehidupan kita.’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3832324"/>
            <a:ext cx="914400" cy="845127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52600" y="4775860"/>
            <a:ext cx="5791200" cy="17011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 situlah ia menjadi petanda sama ada kita dekat atau jauh daripada redha Allah </a:t>
            </a:r>
            <a:r>
              <a:rPr lang="sv-SE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762000" y="304800"/>
            <a:ext cx="8001000" cy="838200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Kepentingan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Bermuhasabah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1447800"/>
            <a:ext cx="7848600" cy="144532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Seseorang mukmin itu haruslah lebih banyak bermuhasabah dan melihat setiap sudut hidup ini sebagai anugerah dari Allah Yang Maha Esa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244934" y="3029692"/>
            <a:ext cx="882732" cy="6096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76300" y="3886200"/>
            <a:ext cx="7277100" cy="2003961"/>
          </a:xfrm>
          <a:prstGeom prst="roundRect">
            <a:avLst/>
          </a:prstGeom>
          <a:solidFill>
            <a:schemeClr val="bg2">
              <a:lumMod val="9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 tidak akan bererti apapun yang dimiliki manusia jika tidak disertakan dengan rasa syukur dan yakin apa sahaja yang dimiliki adalah pinjaman dari Allah SWT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5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990600" y="381000"/>
            <a:ext cx="7391400" cy="6858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Ghazali pernah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7162799" cy="341632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pt-B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Barangsiapa yang sering bermuhasabah pada dirinya, nescaya dia akan temui keringanan pada hari akhirat kelak</a:t>
            </a:r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  <a:p>
            <a:pPr algn="ctr"/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6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143000"/>
            <a:ext cx="7162800" cy="609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sv-SE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erbanyakkan </a:t>
            </a:r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muhasabah </a:t>
            </a:r>
            <a:r>
              <a:rPr lang="sv-SE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2133600" y="228600"/>
            <a:ext cx="4572000" cy="685801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SERUAN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1981200"/>
            <a:ext cx="52578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 hingga ketibaan tahun baharu, barulah kita berkira-kira untuk menanam azam baru</a:t>
            </a:r>
          </a:p>
        </p:txBody>
      </p:sp>
      <p:sp>
        <p:nvSpPr>
          <p:cNvPr id="3" name="Bent-Up Arrow 2"/>
          <p:cNvSpPr/>
          <p:nvPr/>
        </p:nvSpPr>
        <p:spPr>
          <a:xfrm rot="5400000">
            <a:off x="1714500" y="1447800"/>
            <a:ext cx="1104900" cy="1714500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3733800"/>
            <a:ext cx="7467600" cy="609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Perbanyakkanlah bertaubat </a:t>
            </a:r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 hari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4572000"/>
            <a:ext cx="5562600" cy="2057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Moga-moga dengan sikap kita yang suka menilai diri, suka mencari kesalahan diri, suka menyibukkan diri dengan mencari kekurangan dan kelemahan diri akan meraih kasih sayang ALLAH kepada </a:t>
            </a:r>
            <a:r>
              <a:rPr lang="sv-SE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endParaRPr lang="sv-SE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Bent-Up Arrow 12"/>
          <p:cNvSpPr/>
          <p:nvPr/>
        </p:nvSpPr>
        <p:spPr>
          <a:xfrm rot="5400000">
            <a:off x="1714500" y="4038600"/>
            <a:ext cx="1104900" cy="1714500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962400"/>
            <a:ext cx="76962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550" b="1" dirty="0" smtClean="0"/>
              <a:t>Maksudnya </a:t>
            </a:r>
            <a:r>
              <a:rPr lang="ms-MY" sz="2550" dirty="0" smtClean="0">
                <a:solidFill>
                  <a:srgbClr val="002060"/>
                </a:solidFill>
              </a:rPr>
              <a:t>:</a:t>
            </a:r>
            <a:r>
              <a:rPr lang="ms-MY" sz="2550" b="1" dirty="0" smtClean="0">
                <a:solidFill>
                  <a:srgbClr val="002060"/>
                </a:solidFill>
              </a:rPr>
              <a:t> </a:t>
            </a:r>
            <a:r>
              <a:rPr lang="ms-MY" sz="2550" b="1" dirty="0">
                <a:solidFill>
                  <a:srgbClr val="002060"/>
                </a:solidFill>
              </a:rPr>
              <a:t>Wahai orang yang beriman! Bertakwalah kepada Allah; dan hendaklah tiap-tiap diri melihat dan memerhatikan apa yang ia telah sediakan untuk hari esok. Dan bertakwalah kepada Allah, sesungguhnya Allah Amat Meliputi Pengetahuan-Nya akan segala yang kamu kerjakan.</a:t>
            </a:r>
            <a:endParaRPr lang="en-US" sz="255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324600"/>
            <a:ext cx="253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s-ES" b="1" dirty="0"/>
              <a:t>(</a:t>
            </a:r>
            <a:r>
              <a:rPr lang="es-ES" b="1" dirty="0" err="1"/>
              <a:t>Surah</a:t>
            </a:r>
            <a:r>
              <a:rPr lang="es-ES" b="1" dirty="0"/>
              <a:t> </a:t>
            </a:r>
            <a:r>
              <a:rPr lang="es-ES" b="1" dirty="0" smtClean="0"/>
              <a:t>Al-</a:t>
            </a:r>
            <a:r>
              <a:rPr lang="es-ES" b="1" dirty="0" err="1" smtClean="0"/>
              <a:t>Hasyr</a:t>
            </a:r>
            <a:r>
              <a:rPr lang="es-ES" b="1" dirty="0" smtClean="0"/>
              <a:t> </a:t>
            </a:r>
            <a:r>
              <a:rPr lang="es-ES" b="1" dirty="0" err="1"/>
              <a:t>ayat</a:t>
            </a:r>
            <a:r>
              <a:rPr lang="es-ES" b="1" dirty="0"/>
              <a:t> 18)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" y="1066800"/>
            <a:ext cx="7851000" cy="28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SWT</a:t>
            </a:r>
            <a:endParaRPr lang="en-US" sz="32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1021140"/>
            <a:ext cx="8335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لَا إِلَهَ إِلَّا اللهُ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94" y="2950726"/>
            <a:ext cx="8343406" cy="3754874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</a:t>
            </a:r>
            <a:r>
              <a:rPr lang="ms-MY" sz="3200" b="1" dirty="0" smtClean="0">
                <a:solidFill>
                  <a:srgbClr val="C00000"/>
                </a:solidFill>
              </a:rPr>
              <a:t>...</a:t>
            </a:r>
            <a:endParaRPr lang="ms-MY" sz="3200" b="1" dirty="0">
              <a:solidFill>
                <a:srgbClr val="C00000"/>
              </a:solidFill>
            </a:endParaRP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</a:t>
            </a:r>
            <a:r>
              <a:rPr lang="ms-MY" sz="2800" b="1" dirty="0" smtClean="0">
                <a:solidFill>
                  <a:srgbClr val="20431D"/>
                </a:solidFill>
              </a:rPr>
              <a:t>Berkuasa</a:t>
            </a:r>
          </a:p>
          <a:p>
            <a:pPr algn="ctr"/>
            <a:r>
              <a:rPr lang="ms-MY" sz="2800" b="1" dirty="0" smtClean="0">
                <a:solidFill>
                  <a:srgbClr val="20431D"/>
                </a:solidFill>
              </a:rPr>
              <a:t> </a:t>
            </a:r>
            <a:r>
              <a:rPr lang="ms-MY" sz="2800" b="1" dirty="0">
                <a:solidFill>
                  <a:srgbClr val="20431D"/>
                </a:solidFill>
              </a:rPr>
              <a:t>atas segala </a:t>
            </a:r>
            <a:r>
              <a:rPr lang="ms-MY" sz="2800" b="1" dirty="0" smtClean="0">
                <a:solidFill>
                  <a:srgbClr val="20431D"/>
                </a:solidFill>
              </a:rPr>
              <a:t>sesuatu...</a:t>
            </a:r>
            <a:endParaRPr lang="ms-MY" sz="2800" b="1" dirty="0">
              <a:solidFill>
                <a:srgbClr val="20431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وَقِنَا عَذَابَ </a:t>
            </a:r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النَّارِ</a:t>
            </a:r>
            <a:endParaRPr lang="en-US" sz="5400" b="1" dirty="0" smtClean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21140"/>
            <a:ext cx="8382001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وَبَارِكْ عَلَى سَيِّدِنَا مُحَمَّدٍ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وَأَصْحَابِهِ وَمَنْ تَبِعَهُمْ اِلَى يَوْمِ الدِّين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82001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8153400" cy="1938992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إِنِّي أُوصِيكُمْ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وَنَفْسِي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بِتَقْوَى اللهِ العَلِيِّ </a:t>
            </a:r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الْعَظِيمِ</a:t>
            </a:r>
            <a:endParaRPr lang="ar-SA" sz="7200" b="1" dirty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89970"/>
            <a:ext cx="8153400" cy="353943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SWT.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boleh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meluruskan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perkataan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memperbaikkan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amalan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menggapai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meraih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besar di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589314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Januari 2023</a:t>
            </a:r>
          </a:p>
          <a:p>
            <a:pPr algn="ctr"/>
            <a:r>
              <a:rPr lang="fi-FI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Bersamaan</a:t>
            </a:r>
          </a:p>
          <a:p>
            <a:pPr algn="ctr"/>
            <a:r>
              <a:rPr lang="fi-FI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Jamadil Akhir 1444 H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8305800" cy="3139321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i-FI" sz="66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Bermuhasabah Dengan </a:t>
            </a:r>
            <a:endParaRPr lang="fi-FI" sz="6600" b="1" dirty="0" smtClean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fi-FI" sz="6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fi-FI" sz="66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Ketentuan Allah</a:t>
            </a:r>
            <a:endParaRPr lang="fi-FI" sz="6600" b="1" dirty="0">
              <a:ln w="11430"/>
              <a:solidFill>
                <a:srgbClr val="EFF8BA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nt Arrow 8"/>
          <p:cNvSpPr/>
          <p:nvPr/>
        </p:nvSpPr>
        <p:spPr>
          <a:xfrm rot="5400000">
            <a:off x="3848100" y="1104900"/>
            <a:ext cx="3048000" cy="2057400"/>
          </a:xfrm>
          <a:prstGeom prst="bentArrow">
            <a:avLst>
              <a:gd name="adj1" fmla="val 11352"/>
              <a:gd name="adj2" fmla="val 20779"/>
              <a:gd name="adj3" fmla="val 19156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3771900" y="647700"/>
            <a:ext cx="990600" cy="1066800"/>
          </a:xfrm>
          <a:prstGeom prst="bentArrow">
            <a:avLst>
              <a:gd name="adj1" fmla="val 19434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3581400" y="1447800"/>
            <a:ext cx="5029200" cy="3352800"/>
          </a:xfrm>
          <a:prstGeom prst="bentArrow">
            <a:avLst>
              <a:gd name="adj1" fmla="val 7604"/>
              <a:gd name="adj2" fmla="val 13518"/>
              <a:gd name="adj3" fmla="val 13134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714499"/>
            <a:ext cx="5334000" cy="179070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Suatu perkara </a:t>
            </a:r>
            <a:r>
              <a:rPr lang="sv-SE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 namun tidak disukai kerana kebanyakan manusia tidak suka untuk menilai dan melihat kekurangan diri sendiri</a:t>
            </a:r>
            <a:endParaRPr lang="en-US" sz="2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228600" y="228600"/>
            <a:ext cx="4572000" cy="1143000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Muhasabah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3733800"/>
            <a:ext cx="4572000" cy="175259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Umpama </a:t>
            </a:r>
            <a:r>
              <a:rPr lang="sv-SE" sz="2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ubat yang pahit, tidak enak namun ia adalah penawar yang mengubati seribu satu penyakit</a:t>
            </a:r>
            <a:endParaRPr lang="en-US" sz="2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715000"/>
            <a:ext cx="7772400" cy="97674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</a:t>
            </a:r>
            <a:r>
              <a:rPr lang="sv-SE" sz="26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sering bermuhasabah akan dapat membersihkan diri daripada kejahilan, dosa dan noda</a:t>
            </a:r>
            <a:endParaRPr lang="en-US" sz="2600" b="1" dirty="0">
              <a:ln w="1905"/>
              <a:solidFill>
                <a:srgbClr val="204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7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624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Seseorang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dapat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melihat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habuk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saudaranya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lupa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melintang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matanya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sendiri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172200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</a:t>
            </a:r>
            <a:r>
              <a:rPr lang="en-US" b="1" i="1" dirty="0" err="1" smtClean="0"/>
              <a:t>Ibnu</a:t>
            </a:r>
            <a:r>
              <a:rPr lang="en-US" b="1" i="1" dirty="0" smtClean="0"/>
              <a:t> </a:t>
            </a:r>
            <a:r>
              <a:rPr lang="en-US" b="1" i="1" dirty="0" err="1" smtClean="0"/>
              <a:t>Hibban</a:t>
            </a:r>
            <a:r>
              <a:rPr lang="en-US" b="1" i="1" dirty="0" smtClean="0"/>
              <a:t> ---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530400" y="1735775"/>
            <a:ext cx="8156400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SA" sz="6000" b="1" dirty="0">
                <a:solidFill>
                  <a:srgbClr val="002060"/>
                </a:solidFill>
              </a:rPr>
              <a:t>يُبْصِرُ أَحَدُكُمْ الْقَذَى فِي عَيْنِ </a:t>
            </a:r>
            <a:r>
              <a:rPr lang="ar-SA" sz="6000" b="1" dirty="0" smtClean="0">
                <a:solidFill>
                  <a:srgbClr val="002060"/>
                </a:solidFill>
              </a:rPr>
              <a:t>أَخِيهِ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SA" sz="6000" b="1" dirty="0" smtClean="0">
                <a:solidFill>
                  <a:srgbClr val="002060"/>
                </a:solidFill>
              </a:rPr>
              <a:t> </a:t>
            </a:r>
            <a:r>
              <a:rPr lang="ar-SA" sz="6000" b="1" dirty="0">
                <a:solidFill>
                  <a:srgbClr val="002060"/>
                </a:solidFill>
              </a:rPr>
              <a:t>وَيَنْسَى الْجِذْعَ فِي عَيْنِهِ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3048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Muhammad SAW</a:t>
            </a:r>
          </a:p>
        </p:txBody>
      </p:sp>
    </p:spTree>
    <p:extLst>
      <p:ext uri="{BB962C8B-B14F-4D97-AF65-F5344CB8AC3E}">
        <p14:creationId xmlns:p14="http://schemas.microsoft.com/office/powerpoint/2010/main" val="17150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4267200" y="762000"/>
            <a:ext cx="685800" cy="685800"/>
          </a:xfrm>
          <a:prstGeom prst="downArrow">
            <a:avLst>
              <a:gd name="adj1" fmla="val 24026"/>
              <a:gd name="adj2" fmla="val 387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1524000"/>
            <a:ext cx="73152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Mukmin </a:t>
            </a:r>
            <a:r>
              <a:rPr lang="sv-SE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bukan saja beriman kepada Allah SWT dengan hati serta mengakui secara lisan, bahkan melaksanakan segala perintah Allah SWT serta menjauhi segala larangan-Nya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152400"/>
            <a:ext cx="7391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Seorang </a:t>
            </a:r>
            <a:r>
              <a:rPr lang="sv-S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mukmin yang kuat </a:t>
            </a:r>
            <a:endParaRPr lang="sv-SE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v-S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serta </a:t>
            </a:r>
            <a:r>
              <a:rPr lang="sv-S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yang teguh imannya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14800" y="4038600"/>
            <a:ext cx="762000" cy="685800"/>
          </a:xfrm>
          <a:prstGeom prst="downArrow">
            <a:avLst>
              <a:gd name="adj1" fmla="val 24026"/>
              <a:gd name="adj2" fmla="val 387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" y="4800600"/>
            <a:ext cx="81534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</a:t>
            </a:r>
            <a:r>
              <a:rPr lang="sv-SE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sekadar mempercayai dan membenarkan adanya Allah SWT, berikrar dengan mengucap dua kalimah syahadah, tetapi cara hidup dan tingkah laku mereka bercanggah dengan akhlak dan syariat Islam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400" y="3581400"/>
            <a:ext cx="7391400" cy="685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Seorang mukmin </a:t>
            </a:r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yang lemah </a:t>
            </a:r>
            <a:r>
              <a:rPr lang="sv-S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12410219</TotalTime>
  <Words>1147</Words>
  <Application>Microsoft Office PowerPoint</Application>
  <PresentationFormat>On-screen Show (4:3)</PresentationFormat>
  <Paragraphs>144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 Unicode MS</vt:lpstr>
      <vt:lpstr>Agency FB</vt:lpstr>
      <vt:lpstr>Aharoni</vt:lpstr>
      <vt:lpstr>Arial</vt:lpstr>
      <vt:lpstr>Arial Black</vt:lpstr>
      <vt:lpstr>Berlin Sans FB Demi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680</cp:revision>
  <dcterms:created xsi:type="dcterms:W3CDTF">2017-12-24T04:47:57Z</dcterms:created>
  <dcterms:modified xsi:type="dcterms:W3CDTF">2023-01-03T09:19:15Z</dcterms:modified>
</cp:coreProperties>
</file>